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6" r:id="rId2"/>
    <p:sldId id="257" r:id="rId3"/>
    <p:sldId id="264" r:id="rId4"/>
    <p:sldId id="258" r:id="rId5"/>
    <p:sldId id="259" r:id="rId6"/>
    <p:sldId id="260" r:id="rId7"/>
    <p:sldId id="261" r:id="rId8"/>
    <p:sldId id="262" r:id="rId9"/>
    <p:sldId id="263"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140229FB-1224-4CEA-86B5-8201678B1EA5}" type="datetimeFigureOut">
              <a:rPr lang="en-US" smtClean="0"/>
              <a:pPr/>
              <a:t>6/30/2019</a:t>
            </a:fld>
            <a:endParaRPr lang="en-IN"/>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IN"/>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44497DD9-C8C8-47EB-8B9B-7C1EABCE23A6}"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40229FB-1224-4CEA-86B5-8201678B1EA5}" type="datetimeFigureOut">
              <a:rPr lang="en-US" smtClean="0"/>
              <a:pPr/>
              <a:t>6/30/2019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4497DD9-C8C8-47EB-8B9B-7C1EABCE23A6}"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40229FB-1224-4CEA-86B5-8201678B1EA5}" type="datetimeFigureOut">
              <a:rPr lang="en-US" smtClean="0"/>
              <a:pPr/>
              <a:t>6/30/2019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4497DD9-C8C8-47EB-8B9B-7C1EABCE23A6}"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140229FB-1224-4CEA-86B5-8201678B1EA5}" type="datetimeFigureOut">
              <a:rPr lang="en-US" smtClean="0"/>
              <a:pPr/>
              <a:t>6/30/2019</a:t>
            </a:fld>
            <a:endParaRPr lang="en-IN"/>
          </a:p>
        </p:txBody>
      </p:sp>
      <p:sp>
        <p:nvSpPr>
          <p:cNvPr id="5" name="Footer Placeholder 4"/>
          <p:cNvSpPr>
            <a:spLocks noGrp="1"/>
          </p:cNvSpPr>
          <p:nvPr>
            <p:ph type="ftr" sz="quarter" idx="11"/>
          </p:nvPr>
        </p:nvSpPr>
        <p:spPr>
          <a:xfrm>
            <a:off x="457200" y="6480969"/>
            <a:ext cx="4260056" cy="300831"/>
          </a:xfrm>
        </p:spPr>
        <p:txBody>
          <a:bodyPr/>
          <a:lstStyle/>
          <a:p>
            <a:endParaRPr lang="en-IN"/>
          </a:p>
        </p:txBody>
      </p:sp>
      <p:sp>
        <p:nvSpPr>
          <p:cNvPr id="6" name="Slide Number Placeholder 5"/>
          <p:cNvSpPr>
            <a:spLocks noGrp="1"/>
          </p:cNvSpPr>
          <p:nvPr>
            <p:ph type="sldNum" sz="quarter" idx="12"/>
          </p:nvPr>
        </p:nvSpPr>
        <p:spPr/>
        <p:txBody>
          <a:bodyPr/>
          <a:lstStyle/>
          <a:p>
            <a:fld id="{44497DD9-C8C8-47EB-8B9B-7C1EABCE23A6}"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140229FB-1224-4CEA-86B5-8201678B1EA5}" type="datetimeFigureOut">
              <a:rPr lang="en-US" smtClean="0"/>
              <a:pPr/>
              <a:t>6/30/2019</a:t>
            </a:fld>
            <a:endParaRPr lang="en-IN"/>
          </a:p>
        </p:txBody>
      </p:sp>
      <p:sp>
        <p:nvSpPr>
          <p:cNvPr id="5" name="Footer Placeholder 4"/>
          <p:cNvSpPr>
            <a:spLocks noGrp="1"/>
          </p:cNvSpPr>
          <p:nvPr>
            <p:ph type="ftr" sz="quarter" idx="11"/>
          </p:nvPr>
        </p:nvSpPr>
        <p:spPr>
          <a:xfrm>
            <a:off x="2619376" y="6480969"/>
            <a:ext cx="4260056" cy="300831"/>
          </a:xfrm>
        </p:spPr>
        <p:txBody>
          <a:bodyPr/>
          <a:lstStyle/>
          <a:p>
            <a:endParaRPr lang="en-IN"/>
          </a:p>
        </p:txBody>
      </p:sp>
      <p:sp>
        <p:nvSpPr>
          <p:cNvPr id="6" name="Slide Number Placeholder 5"/>
          <p:cNvSpPr>
            <a:spLocks noGrp="1"/>
          </p:cNvSpPr>
          <p:nvPr>
            <p:ph type="sldNum" sz="quarter" idx="12"/>
          </p:nvPr>
        </p:nvSpPr>
        <p:spPr>
          <a:xfrm>
            <a:off x="8451056" y="809624"/>
            <a:ext cx="502920" cy="300831"/>
          </a:xfrm>
        </p:spPr>
        <p:txBody>
          <a:bodyPr/>
          <a:lstStyle/>
          <a:p>
            <a:fld id="{44497DD9-C8C8-47EB-8B9B-7C1EABCE23A6}" type="slidenum">
              <a:rPr lang="en-IN" smtClean="0"/>
              <a:pPr/>
              <a:t>‹#›</a:t>
            </a:fld>
            <a:endParaRPr lang="en-IN"/>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140229FB-1224-4CEA-86B5-8201678B1EA5}" type="datetimeFigureOut">
              <a:rPr lang="en-US" smtClean="0"/>
              <a:pPr/>
              <a:t>6/30/2019</a:t>
            </a:fld>
            <a:endParaRPr lang="en-IN"/>
          </a:p>
        </p:txBody>
      </p:sp>
      <p:sp>
        <p:nvSpPr>
          <p:cNvPr id="6" name="Footer Placeholder 5"/>
          <p:cNvSpPr>
            <a:spLocks noGrp="1"/>
          </p:cNvSpPr>
          <p:nvPr>
            <p:ph type="ftr" sz="quarter" idx="11"/>
          </p:nvPr>
        </p:nvSpPr>
        <p:spPr>
          <a:xfrm>
            <a:off x="457200" y="6480969"/>
            <a:ext cx="4260056" cy="301752"/>
          </a:xfrm>
        </p:spPr>
        <p:txBody>
          <a:bodyPr/>
          <a:lstStyle/>
          <a:p>
            <a:endParaRPr lang="en-IN"/>
          </a:p>
        </p:txBody>
      </p:sp>
      <p:sp>
        <p:nvSpPr>
          <p:cNvPr id="7" name="Slide Number Placeholder 6"/>
          <p:cNvSpPr>
            <a:spLocks noGrp="1"/>
          </p:cNvSpPr>
          <p:nvPr>
            <p:ph type="sldNum" sz="quarter" idx="12"/>
          </p:nvPr>
        </p:nvSpPr>
        <p:spPr>
          <a:xfrm>
            <a:off x="7589520" y="6480969"/>
            <a:ext cx="502920" cy="301752"/>
          </a:xfrm>
        </p:spPr>
        <p:txBody>
          <a:bodyPr/>
          <a:lstStyle/>
          <a:p>
            <a:fld id="{44497DD9-C8C8-47EB-8B9B-7C1EABCE23A6}"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140229FB-1224-4CEA-86B5-8201678B1EA5}" type="datetimeFigureOut">
              <a:rPr lang="en-US" smtClean="0"/>
              <a:pPr/>
              <a:t>6/30/2019</a:t>
            </a:fld>
            <a:endParaRPr lang="en-IN"/>
          </a:p>
        </p:txBody>
      </p:sp>
      <p:sp>
        <p:nvSpPr>
          <p:cNvPr id="8" name="Footer Placeholder 7"/>
          <p:cNvSpPr>
            <a:spLocks noGrp="1"/>
          </p:cNvSpPr>
          <p:nvPr>
            <p:ph type="ftr" sz="quarter" idx="11"/>
          </p:nvPr>
        </p:nvSpPr>
        <p:spPr>
          <a:xfrm>
            <a:off x="457200" y="6480969"/>
            <a:ext cx="4261104" cy="301752"/>
          </a:xfrm>
        </p:spPr>
        <p:txBody>
          <a:bodyPr/>
          <a:lstStyle/>
          <a:p>
            <a:endParaRPr lang="en-IN"/>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44497DD9-C8C8-47EB-8B9B-7C1EABCE23A6}"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40229FB-1224-4CEA-86B5-8201678B1EA5}" type="datetimeFigureOut">
              <a:rPr lang="en-US" smtClean="0"/>
              <a:pPr/>
              <a:t>6/30/2019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4497DD9-C8C8-47EB-8B9B-7C1EABCE23A6}"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140229FB-1224-4CEA-86B5-8201678B1EA5}" type="datetimeFigureOut">
              <a:rPr lang="en-US" smtClean="0"/>
              <a:pPr/>
              <a:t>6/30/2019</a:t>
            </a:fld>
            <a:endParaRPr lang="en-IN"/>
          </a:p>
        </p:txBody>
      </p:sp>
      <p:sp>
        <p:nvSpPr>
          <p:cNvPr id="3" name="Footer Placeholder 2"/>
          <p:cNvSpPr>
            <a:spLocks noGrp="1"/>
          </p:cNvSpPr>
          <p:nvPr>
            <p:ph type="ftr" sz="quarter" idx="11"/>
          </p:nvPr>
        </p:nvSpPr>
        <p:spPr>
          <a:xfrm>
            <a:off x="457200" y="6481890"/>
            <a:ext cx="4260056" cy="300831"/>
          </a:xfrm>
        </p:spPr>
        <p:txBody>
          <a:bodyPr/>
          <a:lstStyle/>
          <a:p>
            <a:endParaRPr lang="en-IN"/>
          </a:p>
        </p:txBody>
      </p:sp>
      <p:sp>
        <p:nvSpPr>
          <p:cNvPr id="4" name="Slide Number Placeholder 3"/>
          <p:cNvSpPr>
            <a:spLocks noGrp="1"/>
          </p:cNvSpPr>
          <p:nvPr>
            <p:ph type="sldNum" sz="quarter" idx="12"/>
          </p:nvPr>
        </p:nvSpPr>
        <p:spPr>
          <a:xfrm>
            <a:off x="7589520" y="6480969"/>
            <a:ext cx="502920" cy="301752"/>
          </a:xfrm>
        </p:spPr>
        <p:txBody>
          <a:bodyPr/>
          <a:lstStyle/>
          <a:p>
            <a:fld id="{44497DD9-C8C8-47EB-8B9B-7C1EABCE23A6}"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140229FB-1224-4CEA-86B5-8201678B1EA5}" type="datetimeFigureOut">
              <a:rPr lang="en-US" smtClean="0"/>
              <a:pPr/>
              <a:t>6/30/2019</a:t>
            </a:fld>
            <a:endParaRPr lang="en-IN"/>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IN"/>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44497DD9-C8C8-47EB-8B9B-7C1EABCE23A6}"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140229FB-1224-4CEA-86B5-8201678B1EA5}" type="datetimeFigureOut">
              <a:rPr lang="en-US" smtClean="0"/>
              <a:pPr/>
              <a:t>6/30/2019</a:t>
            </a:fld>
            <a:endParaRPr lang="en-IN"/>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IN"/>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44497DD9-C8C8-47EB-8B9B-7C1EABCE23A6}"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40229FB-1224-4CEA-86B5-8201678B1EA5}" type="datetimeFigureOut">
              <a:rPr lang="en-US" smtClean="0"/>
              <a:pPr/>
              <a:t>6/30/2019</a:t>
            </a:fld>
            <a:endParaRPr lang="en-IN"/>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IN"/>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44497DD9-C8C8-47EB-8B9B-7C1EABCE23A6}" type="slidenum">
              <a:rPr lang="en-IN" smtClean="0"/>
              <a:pPr/>
              <a:t>‹#›</a:t>
            </a:fld>
            <a:endParaRPr lang="en-IN"/>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0544" y="2643183"/>
            <a:ext cx="8062912" cy="1285884"/>
          </a:xfrm>
        </p:spPr>
        <p:txBody>
          <a:bodyPr>
            <a:normAutofit/>
          </a:bodyPr>
          <a:lstStyle/>
          <a:p>
            <a:pPr algn="ctr"/>
            <a:r>
              <a:rPr lang="en-IN" b="1" dirty="0" smtClean="0">
                <a:latin typeface="Times New Roman" pitchFamily="18" charset="0"/>
                <a:cs typeface="Times New Roman" pitchFamily="18" charset="0"/>
              </a:rPr>
              <a:t>Wages incentive plans</a:t>
            </a:r>
            <a:endParaRPr lang="en-IN" b="1"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III. Emerson’s Efficiency Plan</a:t>
            </a:r>
            <a:endParaRPr lang="en-IN" dirty="0"/>
          </a:p>
        </p:txBody>
      </p:sp>
      <p:sp>
        <p:nvSpPr>
          <p:cNvPr id="3" name="Content Placeholder 2"/>
          <p:cNvSpPr>
            <a:spLocks noGrp="1"/>
          </p:cNvSpPr>
          <p:nvPr>
            <p:ph idx="1"/>
          </p:nvPr>
        </p:nvSpPr>
        <p:spPr/>
        <p:txBody>
          <a:bodyPr>
            <a:normAutofit lnSpcReduction="10000"/>
          </a:bodyPr>
          <a:lstStyle/>
          <a:p>
            <a:pPr>
              <a:buNone/>
            </a:pPr>
            <a:endParaRPr lang="en-IN" dirty="0" smtClean="0"/>
          </a:p>
          <a:p>
            <a:pPr algn="just"/>
            <a:r>
              <a:rPr lang="en-IN" sz="2600" dirty="0" smtClean="0">
                <a:latin typeface="Times New Roman" pitchFamily="18" charset="0"/>
                <a:cs typeface="Times New Roman" pitchFamily="18" charset="0"/>
              </a:rPr>
              <a:t>In this plan, a minimum wage is guaranteed to every worker on time basis and incentive is given on the basis of efficiency. Efficiency is determined by the ratio of time taken to standard time. Payment of bonus/incentive is related to efficiency of the workers. Incentive will be given to those workers who attains more than 2/3</a:t>
            </a:r>
            <a:r>
              <a:rPr lang="en-IN" sz="2600" baseline="30000" dirty="0" smtClean="0">
                <a:latin typeface="Times New Roman" pitchFamily="18" charset="0"/>
                <a:cs typeface="Times New Roman" pitchFamily="18" charset="0"/>
              </a:rPr>
              <a:t>rd</a:t>
            </a:r>
            <a:r>
              <a:rPr lang="en-IN" sz="2600" dirty="0" smtClean="0">
                <a:latin typeface="Times New Roman" pitchFamily="18" charset="0"/>
                <a:cs typeface="Times New Roman" pitchFamily="18" charset="0"/>
              </a:rPr>
              <a:t> i.e. 66.67% of efficiency. No incentive will be given at 66.67% efficiency. At 100% efficiency incentive is 20% of the hourly rate. For efficiency exceeding 100%, 1% incentive/bonus is paid for every 1% increase in efficiency.</a:t>
            </a:r>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811890"/>
          </a:xfrm>
        </p:spPr>
        <p:txBody>
          <a:bodyPr>
            <a:normAutofit/>
          </a:bodyPr>
          <a:lstStyle/>
          <a:p>
            <a:r>
              <a:rPr lang="en-IN" sz="2400" dirty="0" smtClean="0">
                <a:latin typeface="Times New Roman" pitchFamily="18" charset="0"/>
                <a:cs typeface="Times New Roman" pitchFamily="18" charset="0"/>
              </a:rPr>
              <a:t>For example, if standard time for a job is 6 hours and hourly rate is Rs.3. If a worker completes a job in 6 hours, the efficiency of worker is 100%. His wages will be 6 x 3 + bonus @20% i.e. Rs.18 + 20% of 18 = Rs.21.6</a:t>
            </a:r>
          </a:p>
          <a:p>
            <a:endParaRPr lang="en-IN" sz="2400" dirty="0" smtClean="0">
              <a:latin typeface="Times New Roman" pitchFamily="18" charset="0"/>
              <a:cs typeface="Times New Roman" pitchFamily="18" charset="0"/>
            </a:endParaRPr>
          </a:p>
          <a:p>
            <a:r>
              <a:rPr lang="en-IN" sz="2400" b="1" dirty="0" smtClean="0">
                <a:solidFill>
                  <a:schemeClr val="accent3">
                    <a:lumMod val="60000"/>
                    <a:lumOff val="40000"/>
                  </a:schemeClr>
                </a:solidFill>
                <a:latin typeface="Times New Roman" pitchFamily="18" charset="0"/>
                <a:cs typeface="Times New Roman" pitchFamily="18" charset="0"/>
              </a:rPr>
              <a:t>Advantages:</a:t>
            </a:r>
            <a:endParaRPr lang="en-IN" sz="2400" dirty="0" smtClean="0">
              <a:solidFill>
                <a:schemeClr val="accent3">
                  <a:lumMod val="60000"/>
                  <a:lumOff val="40000"/>
                </a:schemeClr>
              </a:solidFill>
              <a:latin typeface="Times New Roman" pitchFamily="18" charset="0"/>
              <a:cs typeface="Times New Roman" pitchFamily="18" charset="0"/>
            </a:endParaRPr>
          </a:p>
          <a:p>
            <a:r>
              <a:rPr lang="en-IN" sz="2400" dirty="0" smtClean="0">
                <a:latin typeface="Times New Roman" pitchFamily="18" charset="0"/>
                <a:cs typeface="Times New Roman" pitchFamily="18" charset="0"/>
              </a:rPr>
              <a:t>a. Minimum wages are guaranteed.</a:t>
            </a:r>
          </a:p>
          <a:p>
            <a:r>
              <a:rPr lang="en-IN" sz="2400" dirty="0" smtClean="0">
                <a:latin typeface="Times New Roman" pitchFamily="18" charset="0"/>
                <a:cs typeface="Times New Roman" pitchFamily="18" charset="0"/>
              </a:rPr>
              <a:t>b. It is simple to understand.</a:t>
            </a:r>
          </a:p>
          <a:p>
            <a:pPr>
              <a:buNone/>
            </a:pPr>
            <a:endParaRPr lang="en-IN" sz="2400" dirty="0" smtClean="0">
              <a:latin typeface="Times New Roman" pitchFamily="18" charset="0"/>
              <a:cs typeface="Times New Roman" pitchFamily="18" charset="0"/>
            </a:endParaRPr>
          </a:p>
          <a:p>
            <a:r>
              <a:rPr lang="en-IN" sz="2400" b="1" dirty="0" smtClean="0">
                <a:solidFill>
                  <a:schemeClr val="accent3">
                    <a:lumMod val="60000"/>
                    <a:lumOff val="40000"/>
                  </a:schemeClr>
                </a:solidFill>
                <a:latin typeface="Times New Roman" pitchFamily="18" charset="0"/>
                <a:cs typeface="Times New Roman" pitchFamily="18" charset="0"/>
              </a:rPr>
              <a:t>Disadvantages:</a:t>
            </a:r>
            <a:endParaRPr lang="en-IN" sz="2400" dirty="0" smtClean="0">
              <a:solidFill>
                <a:schemeClr val="accent3">
                  <a:lumMod val="60000"/>
                  <a:lumOff val="40000"/>
                </a:schemeClr>
              </a:solidFill>
              <a:latin typeface="Times New Roman" pitchFamily="18" charset="0"/>
              <a:cs typeface="Times New Roman" pitchFamily="18" charset="0"/>
            </a:endParaRPr>
          </a:p>
          <a:p>
            <a:r>
              <a:rPr lang="en-IN" sz="2400" dirty="0" smtClean="0">
                <a:latin typeface="Times New Roman" pitchFamily="18" charset="0"/>
                <a:cs typeface="Times New Roman" pitchFamily="18" charset="0"/>
              </a:rPr>
              <a:t> Incentive after attaining standard is very low</a:t>
            </a:r>
            <a:r>
              <a:rPr lang="en-IN" dirty="0" smtClean="0"/>
              <a:t>.</a:t>
            </a:r>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4800" b="1" dirty="0" smtClean="0">
                <a:latin typeface="Times New Roman" pitchFamily="18" charset="0"/>
                <a:cs typeface="Times New Roman" pitchFamily="18" charset="0"/>
              </a:rPr>
              <a:t>Output-Based Plans:</a:t>
            </a:r>
            <a:r>
              <a:rPr lang="en-IN" sz="4800" dirty="0" smtClean="0">
                <a:latin typeface="Times New Roman" pitchFamily="18" charset="0"/>
                <a:cs typeface="Times New Roman" pitchFamily="18" charset="0"/>
              </a:rPr>
              <a:t/>
            </a:r>
            <a:br>
              <a:rPr lang="en-IN" sz="4800" dirty="0" smtClean="0">
                <a:latin typeface="Times New Roman" pitchFamily="18" charset="0"/>
                <a:cs typeface="Times New Roman" pitchFamily="18" charset="0"/>
              </a:rPr>
            </a:br>
            <a:endParaRPr lang="en-IN" sz="4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2984"/>
            <a:ext cx="8229600" cy="5311824"/>
          </a:xfrm>
        </p:spPr>
        <p:txBody>
          <a:bodyPr>
            <a:normAutofit lnSpcReduction="10000"/>
          </a:bodyPr>
          <a:lstStyle/>
          <a:p>
            <a:pPr algn="just"/>
            <a:r>
              <a:rPr lang="en-IN" sz="2400" b="1" u="sng" dirty="0" smtClean="0">
                <a:solidFill>
                  <a:schemeClr val="accent2">
                    <a:lumMod val="60000"/>
                    <a:lumOff val="40000"/>
                  </a:schemeClr>
                </a:solidFill>
                <a:latin typeface="Times New Roman" pitchFamily="18" charset="0"/>
                <a:cs typeface="Times New Roman" pitchFamily="18" charset="0"/>
              </a:rPr>
              <a:t>I. Taylor’s Differential Piece Rate System:</a:t>
            </a:r>
          </a:p>
          <a:p>
            <a:pPr algn="just">
              <a:buNone/>
            </a:pPr>
            <a:endParaRPr lang="en-IN" sz="2400" b="1" u="sng" dirty="0" smtClean="0">
              <a:solidFill>
                <a:schemeClr val="accent2">
                  <a:lumMod val="60000"/>
                  <a:lumOff val="40000"/>
                </a:schemeClr>
              </a:solidFill>
              <a:latin typeface="Times New Roman" pitchFamily="18" charset="0"/>
              <a:cs typeface="Times New Roman" pitchFamily="18" charset="0"/>
            </a:endParaRPr>
          </a:p>
          <a:p>
            <a:pPr algn="just"/>
            <a:r>
              <a:rPr lang="en-IN" sz="2400" dirty="0" smtClean="0">
                <a:latin typeface="Times New Roman" pitchFamily="18" charset="0"/>
                <a:cs typeface="Times New Roman" pitchFamily="18" charset="0"/>
              </a:rPr>
              <a:t>This system was introduced by Taylor, the father of scientific management. The main characteristics of this system are that two rates of wage one lower and one higher are fixed. A lower rate for those workers who are not able to attain the standard output within the standard time; and a higher rate for those who are in a position to produce the standard output within or less than the standard time.</a:t>
            </a:r>
          </a:p>
          <a:p>
            <a:r>
              <a:rPr lang="en-IN" sz="2600" dirty="0" smtClean="0">
                <a:latin typeface="Times New Roman" pitchFamily="18" charset="0"/>
                <a:cs typeface="Times New Roman" pitchFamily="18" charset="0"/>
              </a:rPr>
              <a:t>For example, if standard production in 8 hours is fixed at 10 units. The lower piece rate is Rs.3 and higher piece rate is Rs.3.5. If a worker produces 9 units, his wages = 9 x 3 = Rs.27. In case a worker produces 10 units, his wages = 10 x 3.5 = Rs.35.</a:t>
            </a:r>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883328"/>
          </a:xfrm>
        </p:spPr>
        <p:txBody>
          <a:bodyPr>
            <a:normAutofit/>
          </a:bodyPr>
          <a:lstStyle/>
          <a:p>
            <a:r>
              <a:rPr lang="en-IN" sz="2800" b="1" u="sng" dirty="0" smtClean="0">
                <a:solidFill>
                  <a:schemeClr val="accent2">
                    <a:lumMod val="60000"/>
                    <a:lumOff val="40000"/>
                  </a:schemeClr>
                </a:solidFill>
                <a:latin typeface="Times New Roman" pitchFamily="18" charset="0"/>
                <a:cs typeface="Times New Roman" pitchFamily="18" charset="0"/>
              </a:rPr>
              <a:t>Advantages</a:t>
            </a:r>
            <a:r>
              <a:rPr lang="en-IN" sz="2800" b="1" dirty="0" smtClean="0">
                <a:solidFill>
                  <a:schemeClr val="accent2">
                    <a:lumMod val="60000"/>
                    <a:lumOff val="40000"/>
                  </a:schemeClr>
                </a:solidFill>
                <a:latin typeface="Times New Roman" pitchFamily="18" charset="0"/>
                <a:cs typeface="Times New Roman" pitchFamily="18" charset="0"/>
              </a:rPr>
              <a:t>:</a:t>
            </a:r>
            <a:endParaRPr lang="en-IN" sz="2800" dirty="0" smtClean="0">
              <a:solidFill>
                <a:schemeClr val="accent2">
                  <a:lumMod val="60000"/>
                  <a:lumOff val="40000"/>
                </a:schemeClr>
              </a:solidFill>
              <a:latin typeface="Times New Roman" pitchFamily="18" charset="0"/>
              <a:cs typeface="Times New Roman" pitchFamily="18" charset="0"/>
            </a:endParaRPr>
          </a:p>
          <a:p>
            <a:r>
              <a:rPr lang="en-IN" sz="2800" dirty="0" smtClean="0">
                <a:latin typeface="Times New Roman" pitchFamily="18" charset="0"/>
                <a:cs typeface="Times New Roman" pitchFamily="18" charset="0"/>
              </a:rPr>
              <a:t>a. Provides incentives to efficient worker.</a:t>
            </a:r>
          </a:p>
          <a:p>
            <a:r>
              <a:rPr lang="en-IN" sz="2800" dirty="0" smtClean="0">
                <a:latin typeface="Times New Roman" pitchFamily="18" charset="0"/>
                <a:cs typeface="Times New Roman" pitchFamily="18" charset="0"/>
              </a:rPr>
              <a:t>b. Inefficient worker is penalized.</a:t>
            </a:r>
          </a:p>
          <a:p>
            <a:r>
              <a:rPr lang="en-IN" sz="2800" dirty="0" smtClean="0">
                <a:latin typeface="Times New Roman" pitchFamily="18" charset="0"/>
                <a:cs typeface="Times New Roman" pitchFamily="18" charset="0"/>
              </a:rPr>
              <a:t>c. This system is simple and easy to implement.</a:t>
            </a:r>
          </a:p>
          <a:p>
            <a:r>
              <a:rPr lang="en-IN" sz="2800" b="1" u="sng" dirty="0" smtClean="0">
                <a:solidFill>
                  <a:schemeClr val="accent2">
                    <a:lumMod val="60000"/>
                    <a:lumOff val="40000"/>
                  </a:schemeClr>
                </a:solidFill>
                <a:latin typeface="Times New Roman" pitchFamily="18" charset="0"/>
                <a:cs typeface="Times New Roman" pitchFamily="18" charset="0"/>
              </a:rPr>
              <a:t>Disadvantages:</a:t>
            </a:r>
            <a:endParaRPr lang="en-IN" sz="2800" u="sng" dirty="0" smtClean="0">
              <a:solidFill>
                <a:schemeClr val="accent2">
                  <a:lumMod val="60000"/>
                  <a:lumOff val="40000"/>
                </a:schemeClr>
              </a:solidFill>
              <a:latin typeface="Times New Roman" pitchFamily="18" charset="0"/>
              <a:cs typeface="Times New Roman" pitchFamily="18" charset="0"/>
            </a:endParaRPr>
          </a:p>
          <a:p>
            <a:r>
              <a:rPr lang="en-IN" sz="2800" dirty="0" smtClean="0">
                <a:latin typeface="Times New Roman" pitchFamily="18" charset="0"/>
                <a:cs typeface="Times New Roman" pitchFamily="18" charset="0"/>
              </a:rPr>
              <a:t>a. Minimum wage is not assured,</a:t>
            </a:r>
          </a:p>
          <a:p>
            <a:r>
              <a:rPr lang="en-IN" sz="2800" dirty="0" smtClean="0">
                <a:latin typeface="Times New Roman" pitchFamily="18" charset="0"/>
                <a:cs typeface="Times New Roman" pitchFamily="18" charset="0"/>
              </a:rPr>
              <a:t>b. There are chances that quality of work may suffer,</a:t>
            </a:r>
          </a:p>
          <a:p>
            <a:r>
              <a:rPr lang="en-IN" sz="2400" dirty="0" smtClean="0">
                <a:latin typeface="Times New Roman" pitchFamily="18" charset="0"/>
                <a:cs typeface="Times New Roman" pitchFamily="18" charset="0"/>
              </a:rPr>
              <a:t>c. This system is not liked by below average workers, as they do not get any incentive</a:t>
            </a:r>
            <a:endParaRPr lang="en-IN" sz="24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232680"/>
          </a:xfrm>
        </p:spPr>
        <p:txBody>
          <a:bodyPr>
            <a:normAutofit fontScale="90000"/>
          </a:bodyPr>
          <a:lstStyle/>
          <a:p>
            <a:r>
              <a:rPr lang="en-IN" b="1" dirty="0" smtClean="0"/>
              <a:t>II. Merrick’s Multiple Piece Rate Plan:</a:t>
            </a:r>
            <a:r>
              <a:rPr lang="en-IN" dirty="0" smtClean="0"/>
              <a:t/>
            </a:r>
            <a:br>
              <a:rPr lang="en-IN" dirty="0" smtClean="0"/>
            </a:br>
            <a:endParaRPr lang="en-IN" dirty="0"/>
          </a:p>
        </p:txBody>
      </p:sp>
      <p:sp>
        <p:nvSpPr>
          <p:cNvPr id="3" name="Content Placeholder 2"/>
          <p:cNvSpPr>
            <a:spLocks noGrp="1"/>
          </p:cNvSpPr>
          <p:nvPr>
            <p:ph idx="1"/>
          </p:nvPr>
        </p:nvSpPr>
        <p:spPr>
          <a:xfrm>
            <a:off x="457200" y="1357298"/>
            <a:ext cx="8329642" cy="5097510"/>
          </a:xfrm>
        </p:spPr>
        <p:txBody>
          <a:bodyPr>
            <a:normAutofit/>
          </a:bodyPr>
          <a:lstStyle/>
          <a:p>
            <a:r>
              <a:rPr lang="en-IN" sz="2400" dirty="0" smtClean="0">
                <a:latin typeface="Times New Roman" pitchFamily="18" charset="0"/>
                <a:cs typeface="Times New Roman" pitchFamily="18" charset="0"/>
              </a:rPr>
              <a:t>To overcome the limitations of Taylor’s differential piece rate system, Merrick suggested a modified plan in which, three-piece rates are applied for workers with different levels of performance.</a:t>
            </a:r>
          </a:p>
          <a:p>
            <a:pPr algn="just"/>
            <a:r>
              <a:rPr lang="en-IN" sz="2400" b="1" dirty="0" smtClean="0">
                <a:latin typeface="Times New Roman" pitchFamily="18" charset="0"/>
                <a:cs typeface="Times New Roman" pitchFamily="18" charset="0"/>
              </a:rPr>
              <a:t>These are:</a:t>
            </a:r>
            <a:endParaRPr lang="en-IN" sz="2400" dirty="0" smtClean="0">
              <a:latin typeface="Times New Roman" pitchFamily="18" charset="0"/>
              <a:cs typeface="Times New Roman" pitchFamily="18" charset="0"/>
            </a:endParaRPr>
          </a:p>
          <a:p>
            <a:pPr algn="just"/>
            <a:r>
              <a:rPr lang="en-IN" sz="2400" dirty="0" smtClean="0">
                <a:latin typeface="Times New Roman" pitchFamily="18" charset="0"/>
                <a:cs typeface="Times New Roman" pitchFamily="18" charset="0"/>
              </a:rPr>
              <a:t>a. Workers producing less than 83% of the standard output are paid at basic rate.</a:t>
            </a:r>
          </a:p>
          <a:p>
            <a:pPr algn="just"/>
            <a:r>
              <a:rPr lang="en-IN" sz="2400" dirty="0" smtClean="0">
                <a:latin typeface="Times New Roman" pitchFamily="18" charset="0"/>
                <a:cs typeface="Times New Roman" pitchFamily="18" charset="0"/>
              </a:rPr>
              <a:t>b. Workers producing between 83% and 100% of standard output will be paid 110% of basic piece rate.</a:t>
            </a:r>
          </a:p>
          <a:p>
            <a:pPr algn="just"/>
            <a:r>
              <a:rPr lang="en-IN" sz="2400" dirty="0" smtClean="0">
                <a:latin typeface="Times New Roman" pitchFamily="18" charset="0"/>
                <a:cs typeface="Times New Roman" pitchFamily="18" charset="0"/>
              </a:rPr>
              <a:t>c. Those producing more than 100% of the standard output will be paid 120% of basic piece rate.</a:t>
            </a:r>
          </a:p>
          <a:p>
            <a:pPr algn="just"/>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740452"/>
          </a:xfrm>
        </p:spPr>
        <p:txBody>
          <a:bodyPr>
            <a:normAutofit/>
          </a:bodyPr>
          <a:lstStyle/>
          <a:p>
            <a:pPr algn="just"/>
            <a:r>
              <a:rPr lang="en-IN" b="1" dirty="0" smtClean="0">
                <a:latin typeface="Times New Roman" pitchFamily="18" charset="0"/>
                <a:cs typeface="Times New Roman" pitchFamily="18" charset="0"/>
              </a:rPr>
              <a:t>Advantages:</a:t>
            </a:r>
            <a:endParaRPr lang="en-IN" dirty="0" smtClean="0">
              <a:latin typeface="Times New Roman" pitchFamily="18" charset="0"/>
              <a:cs typeface="Times New Roman" pitchFamily="18" charset="0"/>
            </a:endParaRPr>
          </a:p>
          <a:p>
            <a:pPr algn="just"/>
            <a:r>
              <a:rPr lang="en-IN" dirty="0" smtClean="0">
                <a:latin typeface="Times New Roman" pitchFamily="18" charset="0"/>
                <a:cs typeface="Times New Roman" pitchFamily="18" charset="0"/>
              </a:rPr>
              <a:t>a. Efficient workers are rewarded handsomely.</a:t>
            </a:r>
          </a:p>
          <a:p>
            <a:pPr algn="just"/>
            <a:r>
              <a:rPr lang="en-IN" dirty="0" smtClean="0">
                <a:latin typeface="Times New Roman" pitchFamily="18" charset="0"/>
                <a:cs typeface="Times New Roman" pitchFamily="18" charset="0"/>
              </a:rPr>
              <a:t>b. Minimum wages are guaranteed.</a:t>
            </a:r>
          </a:p>
          <a:p>
            <a:pPr algn="just"/>
            <a:r>
              <a:rPr lang="en-IN" b="1" dirty="0" smtClean="0">
                <a:latin typeface="Times New Roman" pitchFamily="18" charset="0"/>
                <a:cs typeface="Times New Roman" pitchFamily="18" charset="0"/>
              </a:rPr>
              <a:t>Disadvantages:</a:t>
            </a:r>
            <a:endParaRPr lang="en-IN" dirty="0" smtClean="0">
              <a:latin typeface="Times New Roman" pitchFamily="18" charset="0"/>
              <a:cs typeface="Times New Roman" pitchFamily="18" charset="0"/>
            </a:endParaRPr>
          </a:p>
          <a:p>
            <a:pPr algn="just"/>
            <a:r>
              <a:rPr lang="en-IN" dirty="0" smtClean="0">
                <a:latin typeface="Times New Roman" pitchFamily="18" charset="0"/>
                <a:cs typeface="Times New Roman" pitchFamily="18" charset="0"/>
              </a:rPr>
              <a:t>a. There is wide gap in slabs of differential wage rate.</a:t>
            </a:r>
          </a:p>
          <a:p>
            <a:pPr algn="just"/>
            <a:r>
              <a:rPr lang="en-IN" dirty="0" smtClean="0">
                <a:latin typeface="Times New Roman" pitchFamily="18" charset="0"/>
                <a:cs typeface="Times New Roman" pitchFamily="18" charset="0"/>
              </a:rPr>
              <a:t>b. Over emphasis on high production rate.</a:t>
            </a:r>
          </a:p>
          <a:p>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853146" y="2967335"/>
            <a:ext cx="4861994" cy="92333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Thank you</a:t>
            </a:r>
            <a:endParaRPr 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Incentive plans</a:t>
            </a:r>
            <a:endParaRPr lang="en-IN" dirty="0"/>
          </a:p>
        </p:txBody>
      </p:sp>
      <p:sp>
        <p:nvSpPr>
          <p:cNvPr id="3" name="Content Placeholder 2"/>
          <p:cNvSpPr>
            <a:spLocks noGrp="1"/>
          </p:cNvSpPr>
          <p:nvPr>
            <p:ph idx="1"/>
          </p:nvPr>
        </p:nvSpPr>
        <p:spPr/>
        <p:txBody>
          <a:bodyPr>
            <a:normAutofit/>
          </a:bodyPr>
          <a:lstStyle/>
          <a:p>
            <a:pPr algn="just">
              <a:buNone/>
            </a:pPr>
            <a:r>
              <a:rPr lang="en-IN" sz="2400" dirty="0" smtClean="0">
                <a:latin typeface="Times New Roman" pitchFamily="18" charset="0"/>
                <a:cs typeface="Times New Roman" pitchFamily="18" charset="0"/>
              </a:rPr>
              <a:t>The various incentive plans can be classified into two groups: </a:t>
            </a:r>
          </a:p>
          <a:p>
            <a:pPr marL="521208" indent="-457200" algn="just">
              <a:buAutoNum type="arabicPeriod"/>
            </a:pPr>
            <a:r>
              <a:rPr lang="en-IN" sz="2400" dirty="0" smtClean="0">
                <a:latin typeface="Times New Roman" pitchFamily="18" charset="0"/>
                <a:cs typeface="Times New Roman" pitchFamily="18" charset="0"/>
              </a:rPr>
              <a:t>Individual Incentive Plans </a:t>
            </a:r>
          </a:p>
          <a:p>
            <a:pPr marL="521208" indent="-457200" algn="just">
              <a:buAutoNum type="arabicPeriod"/>
            </a:pPr>
            <a:r>
              <a:rPr lang="en-IN" sz="2400" dirty="0" smtClean="0">
                <a:latin typeface="Times New Roman" pitchFamily="18" charset="0"/>
                <a:cs typeface="Times New Roman" pitchFamily="18" charset="0"/>
              </a:rPr>
              <a:t> Group Incentive Plans.</a:t>
            </a:r>
          </a:p>
          <a:p>
            <a:r>
              <a:rPr lang="en-IN" b="1" dirty="0" smtClean="0"/>
              <a:t>1. Individual Incentive Plans:</a:t>
            </a:r>
          </a:p>
          <a:p>
            <a:pPr algn="just">
              <a:buNone/>
            </a:pPr>
            <a:r>
              <a:rPr lang="en-IN" dirty="0" smtClean="0"/>
              <a:t>    </a:t>
            </a:r>
            <a:r>
              <a:rPr lang="en-IN" sz="2400" dirty="0" smtClean="0">
                <a:latin typeface="Times New Roman" pitchFamily="18" charset="0"/>
                <a:cs typeface="Times New Roman" pitchFamily="18" charset="0"/>
              </a:rPr>
              <a:t>Under individual incentive plan, individual employee is paid incentive on the basis of individual performance or output. The employers are liable to pay incentives to those employees who are producing more than the standard output. Individual incentive plans can be either time based or production based.</a:t>
            </a:r>
          </a:p>
          <a:p>
            <a:pPr>
              <a:buNone/>
            </a:pP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286412"/>
          </a:xfrm>
        </p:spPr>
        <p:txBody>
          <a:bodyPr>
            <a:normAutofit/>
          </a:bodyPr>
          <a:lstStyle/>
          <a:p>
            <a:pPr algn="just"/>
            <a:r>
              <a:rPr lang="en-IN" sz="2400" b="1" u="sng" dirty="0" smtClean="0">
                <a:solidFill>
                  <a:schemeClr val="accent2">
                    <a:lumMod val="60000"/>
                    <a:lumOff val="40000"/>
                  </a:schemeClr>
                </a:solidFill>
                <a:latin typeface="Times New Roman" pitchFamily="18" charset="0"/>
                <a:cs typeface="Times New Roman" pitchFamily="18" charset="0"/>
              </a:rPr>
              <a:t>Advantages:</a:t>
            </a:r>
          </a:p>
          <a:p>
            <a:pPr algn="just"/>
            <a:endParaRPr lang="en-IN" sz="2400" dirty="0" smtClean="0">
              <a:latin typeface="Times New Roman" pitchFamily="18" charset="0"/>
              <a:cs typeface="Times New Roman" pitchFamily="18" charset="0"/>
            </a:endParaRPr>
          </a:p>
          <a:p>
            <a:pPr algn="just"/>
            <a:r>
              <a:rPr lang="en-IN" sz="2400" dirty="0" smtClean="0">
                <a:latin typeface="Times New Roman" pitchFamily="18" charset="0"/>
                <a:cs typeface="Times New Roman" pitchFamily="18" charset="0"/>
              </a:rPr>
              <a:t>a. This system checks over-speeding and overstrain by worker.</a:t>
            </a:r>
          </a:p>
          <a:p>
            <a:pPr algn="just"/>
            <a:r>
              <a:rPr lang="en-IN" sz="2400" dirty="0" smtClean="0">
                <a:latin typeface="Times New Roman" pitchFamily="18" charset="0"/>
                <a:cs typeface="Times New Roman" pitchFamily="18" charset="0"/>
              </a:rPr>
              <a:t>b. Each worker is guaranteed a minimum wage.</a:t>
            </a:r>
          </a:p>
          <a:p>
            <a:pPr algn="just"/>
            <a:r>
              <a:rPr lang="en-IN" sz="2400" dirty="0" smtClean="0">
                <a:latin typeface="Times New Roman" pitchFamily="18" charset="0"/>
                <a:cs typeface="Times New Roman" pitchFamily="18" charset="0"/>
              </a:rPr>
              <a:t>c. Efficiency is rewarded.</a:t>
            </a:r>
          </a:p>
          <a:p>
            <a:pPr algn="just"/>
            <a:endParaRPr lang="en-IN" sz="2400" dirty="0" smtClean="0">
              <a:latin typeface="Times New Roman" pitchFamily="18" charset="0"/>
              <a:cs typeface="Times New Roman" pitchFamily="18" charset="0"/>
            </a:endParaRPr>
          </a:p>
          <a:p>
            <a:pPr algn="just"/>
            <a:r>
              <a:rPr lang="en-IN" sz="2400" b="1" u="sng" dirty="0" smtClean="0">
                <a:solidFill>
                  <a:schemeClr val="accent2">
                    <a:lumMod val="60000"/>
                    <a:lumOff val="40000"/>
                  </a:schemeClr>
                </a:solidFill>
                <a:latin typeface="Times New Roman" pitchFamily="18" charset="0"/>
                <a:cs typeface="Times New Roman" pitchFamily="18" charset="0"/>
              </a:rPr>
              <a:t>Disadvantages:</a:t>
            </a:r>
            <a:endParaRPr lang="en-IN" sz="2400" u="sng" dirty="0" smtClean="0">
              <a:solidFill>
                <a:schemeClr val="accent2">
                  <a:lumMod val="60000"/>
                  <a:lumOff val="40000"/>
                </a:schemeClr>
              </a:solidFill>
              <a:latin typeface="Times New Roman" pitchFamily="18" charset="0"/>
              <a:cs typeface="Times New Roman" pitchFamily="18" charset="0"/>
            </a:endParaRPr>
          </a:p>
          <a:p>
            <a:pPr algn="just"/>
            <a:r>
              <a:rPr lang="en-IN" sz="2400" dirty="0" smtClean="0">
                <a:latin typeface="Times New Roman" pitchFamily="18" charset="0"/>
                <a:cs typeface="Times New Roman" pitchFamily="18" charset="0"/>
              </a:rPr>
              <a:t>a. The workers find it difficult to understand.</a:t>
            </a:r>
          </a:p>
          <a:p>
            <a:pPr algn="just"/>
            <a:r>
              <a:rPr lang="en-IN" sz="2400" dirty="0" smtClean="0">
                <a:latin typeface="Times New Roman" pitchFamily="18" charset="0"/>
                <a:cs typeface="Times New Roman" pitchFamily="18" charset="0"/>
              </a:rPr>
              <a:t>b. Discourages workers to over-achieve.</a:t>
            </a:r>
          </a:p>
          <a:p>
            <a:pPr algn="just"/>
            <a:r>
              <a:rPr lang="en-IN" sz="2400" dirty="0" smtClean="0">
                <a:latin typeface="Times New Roman" pitchFamily="18" charset="0"/>
                <a:cs typeface="Times New Roman" pitchFamily="18" charset="0"/>
              </a:rPr>
              <a:t>c. Workers may not like sharing of profit for over-achievement.</a:t>
            </a:r>
          </a:p>
          <a:p>
            <a:pPr algn="just"/>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811890"/>
          </a:xfrm>
        </p:spPr>
        <p:txBody>
          <a:bodyPr>
            <a:normAutofit/>
          </a:bodyPr>
          <a:lstStyle/>
          <a:p>
            <a:r>
              <a:rPr lang="en-IN" sz="2400" b="1" dirty="0" smtClean="0">
                <a:latin typeface="Times New Roman" pitchFamily="18" charset="0"/>
                <a:cs typeface="Times New Roman" pitchFamily="18" charset="0"/>
              </a:rPr>
              <a:t>Some of the time based incentive plans are:</a:t>
            </a:r>
          </a:p>
          <a:p>
            <a:pPr>
              <a:buNone/>
            </a:pPr>
            <a:endParaRPr lang="en-IN" sz="2400" dirty="0" smtClean="0">
              <a:latin typeface="Times New Roman" pitchFamily="18" charset="0"/>
              <a:cs typeface="Times New Roman" pitchFamily="18" charset="0"/>
            </a:endParaRPr>
          </a:p>
          <a:p>
            <a:r>
              <a:rPr lang="en-IN" sz="2400" dirty="0" smtClean="0">
                <a:latin typeface="Times New Roman" pitchFamily="18" charset="0"/>
                <a:cs typeface="Times New Roman" pitchFamily="18" charset="0"/>
              </a:rPr>
              <a:t>I. Halsey Incentive Plan.</a:t>
            </a:r>
          </a:p>
          <a:p>
            <a:r>
              <a:rPr lang="en-IN" sz="2400" dirty="0" smtClean="0">
                <a:latin typeface="Times New Roman" pitchFamily="18" charset="0"/>
                <a:cs typeface="Times New Roman" pitchFamily="18" charset="0"/>
              </a:rPr>
              <a:t>II. Rowan Incentive Plan.</a:t>
            </a:r>
          </a:p>
          <a:p>
            <a:r>
              <a:rPr lang="en-IN" sz="2400" dirty="0" smtClean="0">
                <a:latin typeface="Times New Roman" pitchFamily="18" charset="0"/>
                <a:cs typeface="Times New Roman" pitchFamily="18" charset="0"/>
              </a:rPr>
              <a:t>III. Emerson Efficiency Plan.</a:t>
            </a:r>
          </a:p>
          <a:p>
            <a:pPr>
              <a:buNone/>
            </a:pPr>
            <a:endParaRPr lang="en-IN" sz="2400" dirty="0" smtClean="0">
              <a:latin typeface="Times New Roman" pitchFamily="18" charset="0"/>
              <a:cs typeface="Times New Roman" pitchFamily="18" charset="0"/>
            </a:endParaRPr>
          </a:p>
          <a:p>
            <a:r>
              <a:rPr lang="en-IN" sz="2400" b="1" dirty="0" smtClean="0">
                <a:latin typeface="Times New Roman" pitchFamily="18" charset="0"/>
                <a:cs typeface="Times New Roman" pitchFamily="18" charset="0"/>
              </a:rPr>
              <a:t>Some of the production based incentive plans are:</a:t>
            </a:r>
          </a:p>
          <a:p>
            <a:pPr>
              <a:buNone/>
            </a:pPr>
            <a:r>
              <a:rPr lang="en-IN" sz="2400" b="1" dirty="0" smtClean="0">
                <a:latin typeface="Times New Roman" pitchFamily="18" charset="0"/>
                <a:cs typeface="Times New Roman" pitchFamily="18" charset="0"/>
              </a:rPr>
              <a:t> </a:t>
            </a:r>
          </a:p>
          <a:p>
            <a:r>
              <a:rPr lang="en-IN" sz="2400" dirty="0" smtClean="0">
                <a:latin typeface="Times New Roman" pitchFamily="18" charset="0"/>
                <a:cs typeface="Times New Roman" pitchFamily="18" charset="0"/>
              </a:rPr>
              <a:t>I</a:t>
            </a:r>
            <a:r>
              <a:rPr lang="en-IN" sz="2400" b="1" dirty="0" smtClean="0">
                <a:latin typeface="Times New Roman" pitchFamily="18" charset="0"/>
                <a:cs typeface="Times New Roman" pitchFamily="18" charset="0"/>
              </a:rPr>
              <a:t>.</a:t>
            </a:r>
            <a:r>
              <a:rPr lang="en-IN" sz="2400" dirty="0" smtClean="0">
                <a:latin typeface="Times New Roman" pitchFamily="18" charset="0"/>
                <a:cs typeface="Times New Roman" pitchFamily="18" charset="0"/>
              </a:rPr>
              <a:t> Taylor’s differential piece rate system.</a:t>
            </a:r>
          </a:p>
          <a:p>
            <a:r>
              <a:rPr lang="en-IN" sz="2400" dirty="0" smtClean="0">
                <a:latin typeface="Times New Roman" pitchFamily="18" charset="0"/>
                <a:cs typeface="Times New Roman" pitchFamily="18" charset="0"/>
              </a:rPr>
              <a:t>II. Merrick’s multiple piece rate plan.</a:t>
            </a:r>
          </a:p>
          <a:p>
            <a:r>
              <a:rPr lang="en-IN" sz="2400" dirty="0" smtClean="0">
                <a:latin typeface="Times New Roman" pitchFamily="18" charset="0"/>
                <a:cs typeface="Times New Roman" pitchFamily="18" charset="0"/>
              </a:rPr>
              <a:t>III. Gantt’s task and bonus wage plan</a:t>
            </a:r>
            <a:r>
              <a:rPr lang="en-IN" sz="2400" b="1" dirty="0" smtClean="0">
                <a:latin typeface="Times New Roman" pitchFamily="18" charset="0"/>
                <a:cs typeface="Times New Roman" pitchFamily="18" charset="0"/>
              </a:rPr>
              <a:t>e</a:t>
            </a:r>
            <a:endParaRPr lang="en-IN" sz="24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946928"/>
          </a:xfrm>
        </p:spPr>
        <p:txBody>
          <a:bodyPr>
            <a:normAutofit fontScale="90000"/>
          </a:bodyPr>
          <a:lstStyle/>
          <a:p>
            <a:r>
              <a:rPr lang="en-IN" b="1" dirty="0" smtClean="0"/>
              <a:t>I. Halsey Incentive Plan:</a:t>
            </a:r>
            <a:r>
              <a:rPr lang="en-IN" dirty="0" smtClean="0"/>
              <a:t/>
            </a:r>
            <a:br>
              <a:rPr lang="en-IN" dirty="0" smtClean="0"/>
            </a:br>
            <a:endParaRPr lang="en-IN" dirty="0"/>
          </a:p>
        </p:txBody>
      </p:sp>
      <p:sp>
        <p:nvSpPr>
          <p:cNvPr id="3" name="Content Placeholder 2"/>
          <p:cNvSpPr>
            <a:spLocks noGrp="1"/>
          </p:cNvSpPr>
          <p:nvPr>
            <p:ph idx="1"/>
          </p:nvPr>
        </p:nvSpPr>
        <p:spPr>
          <a:xfrm>
            <a:off x="457200" y="928670"/>
            <a:ext cx="8229600" cy="5929330"/>
          </a:xfrm>
        </p:spPr>
        <p:txBody>
          <a:bodyPr>
            <a:normAutofit lnSpcReduction="10000"/>
          </a:bodyPr>
          <a:lstStyle/>
          <a:p>
            <a:r>
              <a:rPr lang="en-IN" sz="2400" dirty="0" smtClean="0">
                <a:latin typeface="Times New Roman" pitchFamily="18" charset="0"/>
                <a:cs typeface="Times New Roman" pitchFamily="18" charset="0"/>
              </a:rPr>
              <a:t>In this method a standard time is fixed for the completion of the job. A minimum base-wage is guaranteed to every worker. If a worker completes his job in just the standard time, he will not be given any incentive. If a worker performs his job in less than standard time, he is given incentive. The incentive will be equal to 50% of the time saved by the worker.</a:t>
            </a:r>
          </a:p>
          <a:p>
            <a:r>
              <a:rPr lang="en-IN" sz="2600" dirty="0" smtClean="0">
                <a:latin typeface="Times New Roman" pitchFamily="18" charset="0"/>
                <a:cs typeface="Times New Roman" pitchFamily="18" charset="0"/>
              </a:rPr>
              <a:t>W=TR+(S-T)</a:t>
            </a:r>
          </a:p>
          <a:p>
            <a:pPr>
              <a:buNone/>
            </a:pPr>
            <a:r>
              <a:rPr lang="en-IN" sz="2600" dirty="0" smtClean="0">
                <a:latin typeface="Times New Roman" pitchFamily="18" charset="0"/>
                <a:cs typeface="Times New Roman" pitchFamily="18" charset="0"/>
              </a:rPr>
              <a:t>                                  Where</a:t>
            </a:r>
          </a:p>
          <a:p>
            <a:r>
              <a:rPr lang="en-IN" sz="2600" dirty="0" smtClean="0">
                <a:latin typeface="Times New Roman" pitchFamily="18" charset="0"/>
                <a:cs typeface="Times New Roman" pitchFamily="18" charset="0"/>
              </a:rPr>
              <a:t>W=Total Wages</a:t>
            </a:r>
          </a:p>
          <a:p>
            <a:r>
              <a:rPr lang="en-IN" sz="2600" dirty="0" smtClean="0">
                <a:latin typeface="Times New Roman" pitchFamily="18" charset="0"/>
                <a:cs typeface="Times New Roman" pitchFamily="18" charset="0"/>
              </a:rPr>
              <a:t>S=Standard time</a:t>
            </a:r>
          </a:p>
          <a:p>
            <a:r>
              <a:rPr lang="en-IN" sz="2600" dirty="0" smtClean="0">
                <a:latin typeface="Times New Roman" pitchFamily="18" charset="0"/>
                <a:cs typeface="Times New Roman" pitchFamily="18" charset="0"/>
              </a:rPr>
              <a:t>T=Time taken to complete the job</a:t>
            </a:r>
          </a:p>
          <a:p>
            <a:r>
              <a:rPr lang="en-IN" sz="2600" dirty="0" smtClean="0">
                <a:latin typeface="Times New Roman" pitchFamily="18" charset="0"/>
                <a:cs typeface="Times New Roman" pitchFamily="18" charset="0"/>
              </a:rPr>
              <a:t>%=Percentage of wages of time saved to be given as incentive</a:t>
            </a:r>
          </a:p>
          <a:p>
            <a:r>
              <a:rPr lang="en-IN" sz="2400" dirty="0" smtClean="0">
                <a:latin typeface="Times New Roman" pitchFamily="18" charset="0"/>
                <a:cs typeface="Times New Roman" pitchFamily="18" charset="0"/>
              </a:rPr>
              <a:t>R=Rate;</a:t>
            </a:r>
          </a:p>
          <a:p>
            <a:pPr>
              <a:buNone/>
            </a:pPr>
            <a:endParaRPr lang="en-IN" sz="2600" dirty="0" smtClean="0">
              <a:latin typeface="Times New Roman" pitchFamily="18" charset="0"/>
              <a:cs typeface="Times New Roman" pitchFamily="18" charset="0"/>
            </a:endParaRPr>
          </a:p>
          <a:p>
            <a:endParaRPr lang="en-IN" sz="2600" dirty="0" smtClean="0">
              <a:latin typeface="Times New Roman" pitchFamily="18" charset="0"/>
              <a:cs typeface="Times New Roman" pitchFamily="18" charset="0"/>
            </a:endParaRPr>
          </a:p>
          <a:p>
            <a:endParaRPr lang="en-IN" sz="2600" dirty="0" smtClean="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454700"/>
          </a:xfrm>
        </p:spPr>
        <p:txBody>
          <a:bodyPr/>
          <a:lstStyle/>
          <a:p>
            <a:pPr algn="just"/>
            <a:r>
              <a:rPr lang="en-IN" sz="2400" dirty="0" smtClean="0">
                <a:latin typeface="Times New Roman" pitchFamily="18" charset="0"/>
                <a:cs typeface="Times New Roman" pitchFamily="18" charset="0"/>
              </a:rPr>
              <a:t>For example, if rate hour is Rs.3 standard time for completion of job is 10 hours.</a:t>
            </a:r>
          </a:p>
          <a:p>
            <a:pPr algn="just"/>
            <a:r>
              <a:rPr lang="en-IN" sz="2400" b="1" dirty="0" smtClean="0">
                <a:latin typeface="Times New Roman" pitchFamily="18" charset="0"/>
                <a:cs typeface="Times New Roman" pitchFamily="18" charset="0"/>
              </a:rPr>
              <a:t>A worker completes the job in 8 hours, his total wages will be:</a:t>
            </a:r>
            <a:endParaRPr lang="en-IN" sz="2400" dirty="0" smtClean="0">
              <a:latin typeface="Times New Roman" pitchFamily="18" charset="0"/>
              <a:cs typeface="Times New Roman" pitchFamily="18" charset="0"/>
            </a:endParaRPr>
          </a:p>
          <a:p>
            <a:pPr algn="just"/>
            <a:r>
              <a:rPr lang="en-IN" sz="2400" b="1" dirty="0" smtClean="0">
                <a:latin typeface="Times New Roman" pitchFamily="18" charset="0"/>
                <a:cs typeface="Times New Roman" pitchFamily="18" charset="0"/>
              </a:rPr>
              <a:t>W= 8x 3+ (10-8)3×1/2</a:t>
            </a:r>
          </a:p>
          <a:p>
            <a:pPr algn="just"/>
            <a:r>
              <a:rPr lang="en-IN" sz="2400" b="1" dirty="0" smtClean="0">
                <a:latin typeface="Times New Roman" pitchFamily="18" charset="0"/>
                <a:cs typeface="Times New Roman" pitchFamily="18" charset="0"/>
              </a:rPr>
              <a:t>= Rs.27</a:t>
            </a:r>
          </a:p>
          <a:p>
            <a:pPr algn="just"/>
            <a:r>
              <a:rPr lang="en-IN" sz="2400" dirty="0" smtClean="0">
                <a:latin typeface="Times New Roman" pitchFamily="18" charset="0"/>
                <a:cs typeface="Times New Roman" pitchFamily="18" charset="0"/>
              </a:rPr>
              <a:t>In the above example, worker is given an incentive of 50% (1/2) of time saved.</a:t>
            </a:r>
          </a:p>
          <a:p>
            <a:pPr algn="just">
              <a:buNone/>
            </a:pP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2918"/>
            <a:ext cx="8229600" cy="785818"/>
          </a:xfrm>
        </p:spPr>
        <p:txBody>
          <a:bodyPr>
            <a:normAutofit fontScale="90000"/>
          </a:bodyPr>
          <a:lstStyle/>
          <a:p>
            <a:r>
              <a:rPr lang="en-IN" b="1" dirty="0" smtClean="0"/>
              <a:t>Advantages &amp; Disadvantages:</a:t>
            </a:r>
            <a:r>
              <a:rPr lang="en-IN" dirty="0" smtClean="0"/>
              <a:t/>
            </a:r>
            <a:br>
              <a:rPr lang="en-IN" dirty="0" smtClean="0"/>
            </a:br>
            <a:r>
              <a:rPr lang="en-IN" dirty="0" smtClean="0"/>
              <a:t/>
            </a:r>
            <a:br>
              <a:rPr lang="en-IN" dirty="0" smtClean="0"/>
            </a:br>
            <a:endParaRPr lang="en-IN" dirty="0"/>
          </a:p>
        </p:txBody>
      </p:sp>
      <p:sp>
        <p:nvSpPr>
          <p:cNvPr id="3" name="Content Placeholder 2"/>
          <p:cNvSpPr>
            <a:spLocks noGrp="1"/>
          </p:cNvSpPr>
          <p:nvPr>
            <p:ph idx="1"/>
          </p:nvPr>
        </p:nvSpPr>
        <p:spPr>
          <a:xfrm>
            <a:off x="457200" y="1214422"/>
            <a:ext cx="8229600" cy="5240386"/>
          </a:xfrm>
        </p:spPr>
        <p:txBody>
          <a:bodyPr>
            <a:normAutofit/>
          </a:bodyPr>
          <a:lstStyle/>
          <a:p>
            <a:pPr algn="just"/>
            <a:r>
              <a:rPr lang="en-IN" sz="2400" b="1" u="sng" dirty="0" smtClean="0">
                <a:solidFill>
                  <a:srgbClr val="00B0F0"/>
                </a:solidFill>
                <a:latin typeface="Times New Roman" pitchFamily="18" charset="0"/>
                <a:cs typeface="Times New Roman" pitchFamily="18" charset="0"/>
              </a:rPr>
              <a:t>Advantages:</a:t>
            </a:r>
          </a:p>
          <a:p>
            <a:pPr algn="just"/>
            <a:r>
              <a:rPr lang="en-IN" sz="2400" dirty="0" smtClean="0">
                <a:latin typeface="Times New Roman" pitchFamily="18" charset="0"/>
                <a:cs typeface="Times New Roman" pitchFamily="18" charset="0"/>
              </a:rPr>
              <a:t>a. It is simple.</a:t>
            </a:r>
          </a:p>
          <a:p>
            <a:pPr algn="just"/>
            <a:r>
              <a:rPr lang="en-IN" sz="2400" dirty="0" smtClean="0">
                <a:latin typeface="Times New Roman" pitchFamily="18" charset="0"/>
                <a:cs typeface="Times New Roman" pitchFamily="18" charset="0"/>
              </a:rPr>
              <a:t>b. Each worker is guaranteed a minimum wage.</a:t>
            </a:r>
          </a:p>
          <a:p>
            <a:pPr algn="just"/>
            <a:r>
              <a:rPr lang="en-IN" sz="2400" dirty="0" smtClean="0">
                <a:latin typeface="Times New Roman" pitchFamily="18" charset="0"/>
                <a:cs typeface="Times New Roman" pitchFamily="18" charset="0"/>
              </a:rPr>
              <a:t>c. This is beneficial to efficient worker.</a:t>
            </a:r>
          </a:p>
          <a:p>
            <a:pPr algn="just"/>
            <a:r>
              <a:rPr lang="en-IN" sz="2400" dirty="0" smtClean="0">
                <a:latin typeface="Times New Roman" pitchFamily="18" charset="0"/>
                <a:cs typeface="Times New Roman" pitchFamily="18" charset="0"/>
              </a:rPr>
              <a:t>d. Causes no harm to new worker, trainee, or slow workers.</a:t>
            </a:r>
          </a:p>
          <a:p>
            <a:pPr algn="just"/>
            <a:r>
              <a:rPr lang="en-IN" sz="2400" b="1" u="sng" dirty="0" smtClean="0">
                <a:solidFill>
                  <a:srgbClr val="00B0F0"/>
                </a:solidFill>
                <a:latin typeface="Times New Roman" pitchFamily="18" charset="0"/>
                <a:cs typeface="Times New Roman" pitchFamily="18" charset="0"/>
              </a:rPr>
              <a:t>Disadvantages:</a:t>
            </a:r>
          </a:p>
          <a:p>
            <a:pPr algn="just"/>
            <a:r>
              <a:rPr lang="en-IN" sz="2400" dirty="0" smtClean="0">
                <a:latin typeface="Times New Roman" pitchFamily="18" charset="0"/>
                <a:cs typeface="Times New Roman" pitchFamily="18" charset="0"/>
              </a:rPr>
              <a:t>a. Workers get only a percentage of return on their over-achievement.</a:t>
            </a:r>
          </a:p>
          <a:p>
            <a:pPr algn="just"/>
            <a:r>
              <a:rPr lang="en-IN" sz="2400" dirty="0" smtClean="0">
                <a:latin typeface="Times New Roman" pitchFamily="18" charset="0"/>
                <a:cs typeface="Times New Roman" pitchFamily="18" charset="0"/>
              </a:rPr>
              <a:t>b. The quality of production may suffer as workers may do work in hurry,</a:t>
            </a:r>
          </a:p>
          <a:p>
            <a:pPr algn="just"/>
            <a:r>
              <a:rPr lang="en-IN" sz="2400" dirty="0" smtClean="0">
                <a:latin typeface="Times New Roman" pitchFamily="18" charset="0"/>
                <a:cs typeface="Times New Roman" pitchFamily="18" charset="0"/>
              </a:rPr>
              <a:t>c. There may be difficulties in setting standard time for different jobs.</a:t>
            </a:r>
          </a:p>
          <a:p>
            <a:pPr algn="just"/>
            <a:endParaRPr lang="en-IN" sz="2400" b="1" u="sng" dirty="0">
              <a:solidFill>
                <a:srgbClr val="00B0F0"/>
              </a:solidFill>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II</a:t>
            </a:r>
            <a:r>
              <a:rPr lang="en-IN" b="1" dirty="0" smtClean="0">
                <a:latin typeface="Times New Roman" pitchFamily="18" charset="0"/>
                <a:cs typeface="Times New Roman" pitchFamily="18" charset="0"/>
              </a:rPr>
              <a:t>. Rowan Plan:</a:t>
            </a:r>
            <a:r>
              <a:rPr lang="en-IN" dirty="0" smtClean="0"/>
              <a:t/>
            </a:r>
            <a:br>
              <a:rPr lang="en-IN" dirty="0" smtClean="0"/>
            </a:br>
            <a:endParaRPr lang="en-IN" dirty="0"/>
          </a:p>
        </p:txBody>
      </p:sp>
      <p:sp>
        <p:nvSpPr>
          <p:cNvPr id="3" name="Content Placeholder 2"/>
          <p:cNvSpPr>
            <a:spLocks noGrp="1"/>
          </p:cNvSpPr>
          <p:nvPr>
            <p:ph idx="1"/>
          </p:nvPr>
        </p:nvSpPr>
        <p:spPr>
          <a:xfrm>
            <a:off x="457200" y="1357298"/>
            <a:ext cx="8229600" cy="5097510"/>
          </a:xfrm>
        </p:spPr>
        <p:txBody>
          <a:bodyPr/>
          <a:lstStyle/>
          <a:p>
            <a:pPr algn="just"/>
            <a:r>
              <a:rPr lang="en-IN" sz="2400" dirty="0" smtClean="0">
                <a:latin typeface="Times New Roman" pitchFamily="18" charset="0"/>
                <a:cs typeface="Times New Roman" pitchFamily="18" charset="0"/>
              </a:rPr>
              <a:t>This plan is quite similar to Halsey plan. It differs only in terms of calculation of incentive for time saved. The worker gets the guaranteed minimum wages. The incentive for completing the job in time lesser than standard time is paid on the basis of a ratio, which is time saved over standard time per unit standard time</a:t>
            </a:r>
            <a:r>
              <a:rPr lang="en-IN" dirty="0" smtClean="0"/>
              <a:t>.</a:t>
            </a:r>
          </a:p>
          <a:p>
            <a:pPr algn="just">
              <a:buNone/>
            </a:pPr>
            <a:endParaRPr lang="en-IN" dirty="0" smtClean="0"/>
          </a:p>
          <a:p>
            <a:pPr algn="just"/>
            <a:r>
              <a:rPr lang="en-IN" sz="2400" b="1" u="sng" dirty="0" smtClean="0">
                <a:latin typeface="Times New Roman" pitchFamily="18" charset="0"/>
                <a:cs typeface="Times New Roman" pitchFamily="18" charset="0"/>
              </a:rPr>
              <a:t>Incentive is calculated as:</a:t>
            </a:r>
            <a:endParaRPr lang="en-IN" sz="2400" u="sng" dirty="0" smtClean="0">
              <a:latin typeface="Times New Roman" pitchFamily="18" charset="0"/>
              <a:cs typeface="Times New Roman" pitchFamily="18" charset="0"/>
            </a:endParaRPr>
          </a:p>
          <a:p>
            <a:pPr algn="just"/>
            <a:r>
              <a:rPr lang="en-IN" sz="2400" dirty="0" smtClean="0">
                <a:latin typeface="Times New Roman" pitchFamily="18" charset="0"/>
                <a:cs typeface="Times New Roman" pitchFamily="18" charset="0"/>
              </a:rPr>
              <a:t>Incentive or Bonus=S-1/SX T x R</a:t>
            </a:r>
          </a:p>
          <a:p>
            <a:pPr algn="just"/>
            <a:r>
              <a:rPr lang="en-IN" sz="2400" dirty="0" smtClean="0">
                <a:latin typeface="Times New Roman" pitchFamily="18" charset="0"/>
                <a:cs typeface="Times New Roman" pitchFamily="18" charset="0"/>
              </a:rPr>
              <a:t>Total wages=T x R+ incentive</a:t>
            </a:r>
          </a:p>
          <a:p>
            <a:pPr algn="just"/>
            <a:r>
              <a:rPr lang="en-IN" sz="2400" dirty="0" smtClean="0">
                <a:latin typeface="Times New Roman" pitchFamily="18" charset="0"/>
                <a:cs typeface="Times New Roman" pitchFamily="18" charset="0"/>
              </a:rPr>
              <a:t>=T x R(S-T)/S x T x R</a:t>
            </a:r>
          </a:p>
          <a:p>
            <a:endParaRPr lang="en-IN" sz="24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954766"/>
          </a:xfrm>
        </p:spPr>
        <p:txBody>
          <a:bodyPr/>
          <a:lstStyle/>
          <a:p>
            <a:pPr algn="just"/>
            <a:r>
              <a:rPr lang="en-IN" sz="2400" dirty="0" smtClean="0">
                <a:latin typeface="Times New Roman" pitchFamily="18" charset="0"/>
                <a:cs typeface="Times New Roman" pitchFamily="18" charset="0"/>
              </a:rPr>
              <a:t>Where, W=Total wages</a:t>
            </a:r>
          </a:p>
          <a:p>
            <a:pPr algn="just"/>
            <a:r>
              <a:rPr lang="en-IN" sz="2400" dirty="0" smtClean="0">
                <a:latin typeface="Times New Roman" pitchFamily="18" charset="0"/>
                <a:cs typeface="Times New Roman" pitchFamily="18" charset="0"/>
              </a:rPr>
              <a:t>S=Standard time</a:t>
            </a:r>
          </a:p>
          <a:p>
            <a:pPr algn="just"/>
            <a:r>
              <a:rPr lang="en-IN" sz="2400" dirty="0" smtClean="0">
                <a:latin typeface="Times New Roman" pitchFamily="18" charset="0"/>
                <a:cs typeface="Times New Roman" pitchFamily="18" charset="0"/>
              </a:rPr>
              <a:t>T=Time taken to complete the job</a:t>
            </a:r>
          </a:p>
          <a:p>
            <a:pPr algn="just"/>
            <a:r>
              <a:rPr lang="en-IN" sz="2400" dirty="0" smtClean="0">
                <a:latin typeface="Times New Roman" pitchFamily="18" charset="0"/>
                <a:cs typeface="Times New Roman" pitchFamily="18" charset="0"/>
              </a:rPr>
              <a:t>R=Rate.</a:t>
            </a:r>
          </a:p>
          <a:p>
            <a:pPr algn="just"/>
            <a:endParaRPr lang="en-IN" sz="2400" dirty="0" smtClean="0">
              <a:latin typeface="Times New Roman" pitchFamily="18" charset="0"/>
              <a:cs typeface="Times New Roman" pitchFamily="18" charset="0"/>
            </a:endParaRPr>
          </a:p>
          <a:p>
            <a:pPr algn="just"/>
            <a:r>
              <a:rPr lang="en-IN" sz="2400" dirty="0" smtClean="0">
                <a:latin typeface="Times New Roman" pitchFamily="18" charset="0"/>
                <a:cs typeface="Times New Roman" pitchFamily="18" charset="0"/>
              </a:rPr>
              <a:t>For example, if rate per hour is Rs.3and standard time for completion of job is 10 hours.</a:t>
            </a:r>
          </a:p>
          <a:p>
            <a:pPr algn="just"/>
            <a:r>
              <a:rPr lang="en-IN" sz="2400" b="1" dirty="0" smtClean="0">
                <a:latin typeface="Times New Roman" pitchFamily="18" charset="0"/>
                <a:cs typeface="Times New Roman" pitchFamily="18" charset="0"/>
              </a:rPr>
              <a:t>A worker completes the job in 8 hours, his total wages will be:</a:t>
            </a:r>
            <a:endParaRPr lang="en-IN" sz="2400" dirty="0" smtClean="0">
              <a:latin typeface="Times New Roman" pitchFamily="18" charset="0"/>
              <a:cs typeface="Times New Roman" pitchFamily="18" charset="0"/>
            </a:endParaRPr>
          </a:p>
          <a:p>
            <a:pPr algn="just"/>
            <a:r>
              <a:rPr lang="en-IN" sz="2400" dirty="0" smtClean="0">
                <a:latin typeface="Times New Roman" pitchFamily="18" charset="0"/>
                <a:cs typeface="Times New Roman" pitchFamily="18" charset="0"/>
              </a:rPr>
              <a:t>W=8×3+ (10-8)/10x 8x 3=</a:t>
            </a:r>
          </a:p>
          <a:p>
            <a:pPr algn="just"/>
            <a:r>
              <a:rPr lang="en-IN" sz="2400" dirty="0" smtClean="0">
                <a:latin typeface="Times New Roman" pitchFamily="18" charset="0"/>
                <a:cs typeface="Times New Roman" pitchFamily="18" charset="0"/>
              </a:rPr>
              <a:t>ANS=Rs.28.4</a:t>
            </a:r>
          </a:p>
          <a:p>
            <a:pPr algn="just"/>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118</TotalTime>
  <Words>967</Words>
  <Application>Microsoft Office PowerPoint</Application>
  <PresentationFormat>On-screen Show (4:3)</PresentationFormat>
  <Paragraphs>106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Verve</vt:lpstr>
      <vt:lpstr>Wages incentive plans</vt:lpstr>
      <vt:lpstr>Incentive plans</vt:lpstr>
      <vt:lpstr>Slide 3</vt:lpstr>
      <vt:lpstr>Slide 4</vt:lpstr>
      <vt:lpstr>I. Halsey Incentive Plan: </vt:lpstr>
      <vt:lpstr>Slide 6</vt:lpstr>
      <vt:lpstr>Advantages &amp; Disadvantages:  </vt:lpstr>
      <vt:lpstr>II. Rowan Plan: </vt:lpstr>
      <vt:lpstr>Slide 9</vt:lpstr>
      <vt:lpstr>III. Emerson’s Efficiency Plan</vt:lpstr>
      <vt:lpstr>Slide 11</vt:lpstr>
      <vt:lpstr>Output-Based Plans: </vt:lpstr>
      <vt:lpstr>Slide 13</vt:lpstr>
      <vt:lpstr>II. Merrick’s Multiple Piece Rate Plan: </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Wages incentive plans</dc:title>
  <dc:creator>PERSONAL</dc:creator>
  <cp:lastModifiedBy>PERSONAL</cp:lastModifiedBy>
  <cp:revision>16</cp:revision>
  <dcterms:created xsi:type="dcterms:W3CDTF">2019-06-21T23:30:14Z</dcterms:created>
  <dcterms:modified xsi:type="dcterms:W3CDTF">2019-06-29T23:03:20Z</dcterms:modified>
</cp:coreProperties>
</file>